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80" d="100"/>
          <a:sy n="80" d="100"/>
        </p:scale>
        <p:origin x="162" y="7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2.jp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12/10/2015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12/10/2015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12/10/2015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12/10/2015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12/10/2015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12/10/2015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12/10/2015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12/10/2015</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youtu.be/VjsRGGn8_3Y?list=PLzwubyoFKp4J31KDuHVLUZdWulLZTxTjZ" TargetMode="External"/><Relationship Id="rId2" Type="http://schemas.openxmlformats.org/officeDocument/2006/relationships/image" Target="../media/image13.jpg"/><Relationship Id="rId1" Type="http://schemas.openxmlformats.org/officeDocument/2006/relationships/slideLayout" Target="../slideLayouts/slideLayout8.xml"/><Relationship Id="rId4" Type="http://schemas.openxmlformats.org/officeDocument/2006/relationships/image" Target="../media/image14.jp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hyperlink" Target="https://youtu.be/V-gtHAOZQe8?list=PLzwubyoFKp4J31KDuHVLUZdWulLZTxTjZ" TargetMode="External"/><Relationship Id="rId1" Type="http://schemas.openxmlformats.org/officeDocument/2006/relationships/slideLayout" Target="../slideLayouts/slideLayout8.xml"/><Relationship Id="rId5" Type="http://schemas.openxmlformats.org/officeDocument/2006/relationships/image" Target="../media/image8.jpg"/><Relationship Id="rId4" Type="http://schemas.openxmlformats.org/officeDocument/2006/relationships/hyperlink" Target="https://youtu.be/8b6CCazTScI"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youtu.be/8nDcadwgRqU?list=PLzwubyoFKp4J31KDuHVLUZdWulLZTxTjZ" TargetMode="External"/><Relationship Id="rId2" Type="http://schemas.openxmlformats.org/officeDocument/2006/relationships/image" Target="../media/image9.jpg"/><Relationship Id="rId1" Type="http://schemas.openxmlformats.org/officeDocument/2006/relationships/slideLayout" Target="../slideLayouts/slideLayout8.xml"/><Relationship Id="rId5" Type="http://schemas.openxmlformats.org/officeDocument/2006/relationships/image" Target="../media/image10.jpg"/><Relationship Id="rId4" Type="http://schemas.openxmlformats.org/officeDocument/2006/relationships/hyperlink" Target="https://youtu.be/UkxBGEqDnno?list=PLzwubyoFKp4J31KDuHVLUZdWulLZTxTjZ"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youtu.be/Cf-M-aqBrDs?list=PLzwubyoFKp4J31KDuHVLUZdWulLZTxTjZ" TargetMode="External"/><Relationship Id="rId2" Type="http://schemas.openxmlformats.org/officeDocument/2006/relationships/image" Target="../media/image11.jpg"/><Relationship Id="rId1" Type="http://schemas.openxmlformats.org/officeDocument/2006/relationships/slideLayout" Target="../slideLayouts/slideLayout8.xml"/><Relationship Id="rId4"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1787688" y="802105"/>
            <a:ext cx="7486315" cy="4211052"/>
          </a:xfrm>
          <a:prstGeom prst="rect">
            <a:avLst/>
          </a:prstGeom>
        </p:spPr>
      </p:pic>
      <p:sp>
        <p:nvSpPr>
          <p:cNvPr id="2" name="Title 1"/>
          <p:cNvSpPr>
            <a:spLocks noGrp="1"/>
          </p:cNvSpPr>
          <p:nvPr>
            <p:ph type="ctrTitle"/>
          </p:nvPr>
        </p:nvSpPr>
        <p:spPr>
          <a:ln>
            <a:noFill/>
          </a:ln>
        </p:spPr>
        <p:txBody>
          <a:bodyPr/>
          <a:lstStyle/>
          <a:p>
            <a:r>
              <a:rPr lang="en-US" dirty="0" smtClean="0">
                <a:effectLst>
                  <a:outerShdw blurRad="38100" dist="38100" dir="2700000" algn="tl">
                    <a:srgbClr val="000000">
                      <a:alpha val="43137"/>
                    </a:srgbClr>
                  </a:outerShdw>
                </a:effectLst>
              </a:rPr>
              <a:t>Robotic Arm</a:t>
            </a:r>
            <a:endParaRPr lang="en-US" dirty="0">
              <a:effectLst>
                <a:outerShdw blurRad="38100" dist="38100" dir="2700000" algn="tl">
                  <a:srgbClr val="000000">
                    <a:alpha val="43137"/>
                  </a:srgbClr>
                </a:outerShdw>
              </a:effectLst>
            </a:endParaRPr>
          </a:p>
        </p:txBody>
      </p:sp>
      <p:sp>
        <p:nvSpPr>
          <p:cNvPr id="3" name="Subtitle 2"/>
          <p:cNvSpPr>
            <a:spLocks noGrp="1"/>
          </p:cNvSpPr>
          <p:nvPr>
            <p:ph type="subTitle" idx="1"/>
          </p:nvPr>
        </p:nvSpPr>
        <p:spPr/>
        <p:txBody>
          <a:bodyPr/>
          <a:lstStyle/>
          <a:p>
            <a:r>
              <a:rPr lang="en-US" dirty="0" smtClean="0"/>
              <a:t>EEE 174 Final Project</a:t>
            </a:r>
          </a:p>
          <a:p>
            <a:r>
              <a:rPr lang="en-US" dirty="0" smtClean="0"/>
              <a:t>Thomas Bock, Daniel </a:t>
            </a:r>
            <a:r>
              <a:rPr lang="en-US" dirty="0" err="1" smtClean="0"/>
              <a:t>Komac</a:t>
            </a:r>
            <a:r>
              <a:rPr lang="en-US" dirty="0" smtClean="0"/>
              <a:t>, </a:t>
            </a:r>
            <a:r>
              <a:rPr lang="en-US" dirty="0" err="1" smtClean="0"/>
              <a:t>Slavik</a:t>
            </a:r>
            <a:r>
              <a:rPr lang="en-US" dirty="0" smtClean="0"/>
              <a:t> </a:t>
            </a:r>
            <a:r>
              <a:rPr lang="en-US" dirty="0" err="1" smtClean="0"/>
              <a:t>Chiley</a:t>
            </a:r>
            <a:r>
              <a:rPr lang="en-US" dirty="0" smtClean="0"/>
              <a:t>, </a:t>
            </a:r>
            <a:r>
              <a:rPr lang="en-US" dirty="0" err="1" smtClean="0"/>
              <a:t>Anastasiya</a:t>
            </a:r>
            <a:r>
              <a:rPr lang="en-US" dirty="0" smtClean="0"/>
              <a:t> </a:t>
            </a:r>
            <a:r>
              <a:rPr lang="en-US" dirty="0" err="1" smtClean="0"/>
              <a:t>Herasimava</a:t>
            </a:r>
            <a:endParaRPr lang="en-US" dirty="0"/>
          </a:p>
        </p:txBody>
      </p:sp>
    </p:spTree>
    <p:extLst>
      <p:ext uri="{BB962C8B-B14F-4D97-AF65-F5344CB8AC3E}">
        <p14:creationId xmlns:p14="http://schemas.microsoft.com/office/powerpoint/2010/main" val="108027911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Limit Switches</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47818" y="803773"/>
            <a:ext cx="2668128" cy="2668128"/>
          </a:xfrm>
        </p:spPr>
      </p:pic>
      <p:sp>
        <p:nvSpPr>
          <p:cNvPr id="4" name="Text Placeholder 3"/>
          <p:cNvSpPr>
            <a:spLocks noGrp="1"/>
          </p:cNvSpPr>
          <p:nvPr>
            <p:ph type="body" sz="half" idx="2"/>
          </p:nvPr>
        </p:nvSpPr>
        <p:spPr/>
        <p:txBody>
          <a:bodyPr>
            <a:normAutofit lnSpcReduction="10000"/>
          </a:bodyPr>
          <a:lstStyle/>
          <a:p>
            <a:pPr marL="285750" indent="-285750">
              <a:buFont typeface="Arial" panose="020B0604020202020204" pitchFamily="34" charset="0"/>
              <a:buChar char="•"/>
            </a:pPr>
            <a:r>
              <a:rPr lang="en-US" dirty="0" smtClean="0"/>
              <a:t>Switches designed for limiting motor movement.</a:t>
            </a:r>
          </a:p>
          <a:p>
            <a:pPr marL="285750" indent="-285750">
              <a:buFont typeface="Arial" panose="020B0604020202020204" pitchFamily="34" charset="0"/>
              <a:buChar char="•"/>
            </a:pPr>
            <a:r>
              <a:rPr lang="en-US" dirty="0" smtClean="0"/>
              <a:t>Have pins for operating with a normally open or normally closed connection</a:t>
            </a:r>
          </a:p>
          <a:p>
            <a:pPr marL="285750" indent="-285750">
              <a:buFont typeface="Arial" panose="020B0604020202020204" pitchFamily="34" charset="0"/>
              <a:buChar char="•"/>
            </a:pPr>
            <a:r>
              <a:rPr lang="en-US" dirty="0" smtClean="0"/>
              <a:t>Need pulldown resistors to function</a:t>
            </a:r>
          </a:p>
          <a:p>
            <a:pPr marL="285750" indent="-285750">
              <a:buFont typeface="Arial" panose="020B0604020202020204" pitchFamily="34" charset="0"/>
              <a:buChar char="•"/>
            </a:pPr>
            <a:r>
              <a:rPr lang="en-US" dirty="0" smtClean="0"/>
              <a:t>Used to limit rotation of the base.</a:t>
            </a:r>
          </a:p>
          <a:p>
            <a:endParaRPr lang="en-US" dirty="0" smtClean="0"/>
          </a:p>
          <a:p>
            <a:r>
              <a:rPr lang="en-US" dirty="0">
                <a:hlinkClick r:id="rId3"/>
              </a:rPr>
              <a:t>https://youtu.be/VjsRGGn8_3Y?list=PLzwubyoFKp4J31KDuHVLUZdWulLZTxTjZ</a:t>
            </a:r>
            <a:endParaRPr lang="en-US" dirty="0"/>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06345" y="3607640"/>
            <a:ext cx="3751074" cy="2109979"/>
          </a:xfrm>
          <a:prstGeom prst="rect">
            <a:avLst/>
          </a:prstGeom>
        </p:spPr>
      </p:pic>
    </p:spTree>
    <p:extLst>
      <p:ext uri="{BB962C8B-B14F-4D97-AF65-F5344CB8AC3E}">
        <p14:creationId xmlns:p14="http://schemas.microsoft.com/office/powerpoint/2010/main" val="384079470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Programming the Arm</a:t>
            </a:r>
            <a:endParaRPr lang="en-US" dirty="0"/>
          </a:p>
        </p:txBody>
      </p:sp>
      <p:pic>
        <p:nvPicPr>
          <p:cNvPr id="5" name="Content Placeholder 4"/>
          <p:cNvPicPr>
            <a:picLocks noGrp="1" noChangeAspect="1"/>
          </p:cNvPicPr>
          <p:nvPr>
            <p:ph idx="1"/>
          </p:nvPr>
        </p:nvPicPr>
        <p:blipFill>
          <a:blip r:embed="rId2"/>
          <a:stretch>
            <a:fillRect/>
          </a:stretch>
        </p:blipFill>
        <p:spPr>
          <a:xfrm>
            <a:off x="4824412" y="1630018"/>
            <a:ext cx="4513262" cy="1299272"/>
          </a:xfrm>
          <a:prstGeom prst="rect">
            <a:avLst/>
          </a:prstGeom>
          <a:effectLst>
            <a:outerShdw blurRad="63500" sx="102000" sy="102000" algn="ctr" rotWithShape="0">
              <a:prstClr val="black">
                <a:alpha val="40000"/>
              </a:prstClr>
            </a:outerShdw>
          </a:effectLst>
        </p:spPr>
      </p:pic>
      <p:sp>
        <p:nvSpPr>
          <p:cNvPr id="4" name="Text Placeholder 3"/>
          <p:cNvSpPr>
            <a:spLocks noGrp="1"/>
          </p:cNvSpPr>
          <p:nvPr>
            <p:ph type="body" sz="half" idx="2"/>
          </p:nvPr>
        </p:nvSpPr>
        <p:spPr/>
        <p:txBody>
          <a:bodyPr/>
          <a:lstStyle/>
          <a:p>
            <a:pPr marL="285750" indent="-285750">
              <a:buFont typeface="Arial" panose="020B0604020202020204" pitchFamily="34" charset="0"/>
              <a:buChar char="•"/>
            </a:pPr>
            <a:r>
              <a:rPr lang="en-US" dirty="0" smtClean="0"/>
              <a:t>The code for controlling the arm is relatively short.</a:t>
            </a:r>
          </a:p>
          <a:p>
            <a:pPr marL="285750" indent="-285750">
              <a:buFont typeface="Arial" panose="020B0604020202020204" pitchFamily="34" charset="0"/>
              <a:buChar char="•"/>
            </a:pPr>
            <a:r>
              <a:rPr lang="en-US" dirty="0" smtClean="0"/>
              <a:t>Used </a:t>
            </a:r>
            <a:r>
              <a:rPr lang="en-US" dirty="0" err="1" smtClean="0"/>
              <a:t>servo.h</a:t>
            </a:r>
            <a:r>
              <a:rPr lang="en-US" dirty="0" smtClean="0"/>
              <a:t> and </a:t>
            </a:r>
            <a:r>
              <a:rPr lang="en-US" dirty="0" err="1" smtClean="0"/>
              <a:t>AccelStepper.h</a:t>
            </a:r>
            <a:r>
              <a:rPr lang="en-US" dirty="0" smtClean="0"/>
              <a:t> libraries</a:t>
            </a:r>
          </a:p>
          <a:p>
            <a:pPr marL="285750" indent="-285750">
              <a:buFont typeface="Arial" panose="020B0604020202020204" pitchFamily="34" charset="0"/>
              <a:buChar char="•"/>
            </a:pPr>
            <a:r>
              <a:rPr lang="en-US" dirty="0" smtClean="0"/>
              <a:t>Most programming problems arose from using the library methods properly and identifying the proper pins used on the RAMPS.</a:t>
            </a:r>
            <a:endParaRPr lang="en-US" dirty="0"/>
          </a:p>
        </p:txBody>
      </p:sp>
      <p:pic>
        <p:nvPicPr>
          <p:cNvPr id="6" name="Picture 5"/>
          <p:cNvPicPr>
            <a:picLocks noChangeAspect="1"/>
          </p:cNvPicPr>
          <p:nvPr/>
        </p:nvPicPr>
        <p:blipFill>
          <a:blip r:embed="rId3"/>
          <a:stretch>
            <a:fillRect/>
          </a:stretch>
        </p:blipFill>
        <p:spPr>
          <a:xfrm>
            <a:off x="4824412" y="726370"/>
            <a:ext cx="4543425" cy="581025"/>
          </a:xfrm>
          <a:prstGeom prst="rect">
            <a:avLst/>
          </a:prstGeom>
          <a:effectLst>
            <a:outerShdw blurRad="63500" sx="102000" sy="102000" algn="ctr" rotWithShape="0">
              <a:prstClr val="black">
                <a:alpha val="40000"/>
              </a:prstClr>
            </a:outerShdw>
          </a:effectLst>
        </p:spPr>
      </p:pic>
      <p:pic>
        <p:nvPicPr>
          <p:cNvPr id="7" name="Picture 6"/>
          <p:cNvPicPr>
            <a:picLocks noChangeAspect="1"/>
          </p:cNvPicPr>
          <p:nvPr/>
        </p:nvPicPr>
        <p:blipFill>
          <a:blip r:embed="rId4"/>
          <a:stretch>
            <a:fillRect/>
          </a:stretch>
        </p:blipFill>
        <p:spPr>
          <a:xfrm>
            <a:off x="4824412" y="3251913"/>
            <a:ext cx="4248150" cy="2667000"/>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7170760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 we overcame</a:t>
            </a:r>
            <a:endParaRPr lang="en-US" dirty="0"/>
          </a:p>
        </p:txBody>
      </p:sp>
      <p:sp>
        <p:nvSpPr>
          <p:cNvPr id="3" name="Content Placeholder 2"/>
          <p:cNvSpPr>
            <a:spLocks noGrp="1"/>
          </p:cNvSpPr>
          <p:nvPr>
            <p:ph idx="1"/>
          </p:nvPr>
        </p:nvSpPr>
        <p:spPr/>
        <p:txBody>
          <a:bodyPr/>
          <a:lstStyle/>
          <a:p>
            <a:r>
              <a:rPr lang="en-US" dirty="0" smtClean="0"/>
              <a:t>Realized the limit switches had to be pulled down and the joystick buttons had to be pulled up.</a:t>
            </a:r>
          </a:p>
          <a:p>
            <a:r>
              <a:rPr lang="en-US" dirty="0" smtClean="0"/>
              <a:t>Able to integrate the servo code with the stepper code.</a:t>
            </a:r>
          </a:p>
          <a:p>
            <a:r>
              <a:rPr lang="en-US" dirty="0" smtClean="0"/>
              <a:t>Figure out how to power the servos on the RAMPS board</a:t>
            </a:r>
          </a:p>
          <a:p>
            <a:r>
              <a:rPr lang="en-US" dirty="0" smtClean="0"/>
              <a:t>Redesign the housing to use stepper motors instead of  servo motors</a:t>
            </a:r>
          </a:p>
          <a:p>
            <a:r>
              <a:rPr lang="en-US" dirty="0" smtClean="0"/>
              <a:t>Able to get the arm to move at all.</a:t>
            </a:r>
          </a:p>
          <a:p>
            <a:r>
              <a:rPr lang="en-US" dirty="0" smtClean="0"/>
              <a:t>Figure out usable pins for the joystick input.</a:t>
            </a:r>
          </a:p>
          <a:p>
            <a:endParaRPr lang="en-US" dirty="0"/>
          </a:p>
        </p:txBody>
      </p:sp>
    </p:spTree>
    <p:extLst>
      <p:ext uri="{BB962C8B-B14F-4D97-AF65-F5344CB8AC3E}">
        <p14:creationId xmlns:p14="http://schemas.microsoft.com/office/powerpoint/2010/main" val="7765799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 that we did not overcome</a:t>
            </a:r>
            <a:endParaRPr lang="en-US" dirty="0"/>
          </a:p>
        </p:txBody>
      </p:sp>
      <p:sp>
        <p:nvSpPr>
          <p:cNvPr id="3" name="Content Placeholder 2"/>
          <p:cNvSpPr>
            <a:spLocks noGrp="1"/>
          </p:cNvSpPr>
          <p:nvPr>
            <p:ph idx="1"/>
          </p:nvPr>
        </p:nvSpPr>
        <p:spPr/>
        <p:txBody>
          <a:bodyPr/>
          <a:lstStyle/>
          <a:p>
            <a:r>
              <a:rPr lang="en-US" dirty="0" smtClean="0"/>
              <a:t>The stepper motors don’t have enough holding torque to hold up the claw if it is attached. This could be alleviated with more power steppers or some type of gearbox reduction.</a:t>
            </a:r>
          </a:p>
          <a:p>
            <a:r>
              <a:rPr lang="en-US" dirty="0" smtClean="0"/>
              <a:t>The 5v supply on the RAMPS doesn’t have enough power to drive the servos. Our temporary fix was to jumper the 5v supply on the RAMPS with the 5v supply from the Arduino Mega. This kind of works, but the voltage regulator on the Arduino can barely power them as well and is on the brink of burning out. This can be fixed with a new 5v source off of the power supply going through a voltage regulator.</a:t>
            </a:r>
            <a:endParaRPr lang="en-US" dirty="0"/>
          </a:p>
        </p:txBody>
      </p:sp>
    </p:spTree>
    <p:extLst>
      <p:ext uri="{BB962C8B-B14F-4D97-AF65-F5344CB8AC3E}">
        <p14:creationId xmlns:p14="http://schemas.microsoft.com/office/powerpoint/2010/main" val="25794924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Videos</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4871487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Our robotic arm has been derived from the Lite-Arm i2 design from Thingiverse.com</a:t>
            </a:r>
            <a:endParaRPr lang="en-US" dirty="0"/>
          </a:p>
        </p:txBody>
      </p:sp>
      <p:sp>
        <p:nvSpPr>
          <p:cNvPr id="5" name="Text Placeholder 4"/>
          <p:cNvSpPr>
            <a:spLocks noGrp="1"/>
          </p:cNvSpPr>
          <p:nvPr>
            <p:ph type="body" idx="1"/>
          </p:nvPr>
        </p:nvSpPr>
        <p:spPr/>
        <p:txBody>
          <a:bodyPr/>
          <a:lstStyle/>
          <a:p>
            <a:r>
              <a:rPr lang="en-US" dirty="0" smtClean="0"/>
              <a:t>Lite-Arm i2</a:t>
            </a:r>
            <a:endParaRPr lang="en-US" dirty="0"/>
          </a:p>
        </p:txBody>
      </p:sp>
      <p:pic>
        <p:nvPicPr>
          <p:cNvPr id="4" name="Content Placeholder 3"/>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76275" y="2816862"/>
            <a:ext cx="4184650" cy="3145150"/>
          </a:xfrm>
        </p:spPr>
      </p:pic>
      <p:sp>
        <p:nvSpPr>
          <p:cNvPr id="6" name="Text Placeholder 5"/>
          <p:cNvSpPr>
            <a:spLocks noGrp="1"/>
          </p:cNvSpPr>
          <p:nvPr>
            <p:ph type="body" sz="quarter" idx="3"/>
          </p:nvPr>
        </p:nvSpPr>
        <p:spPr/>
        <p:txBody>
          <a:bodyPr/>
          <a:lstStyle/>
          <a:p>
            <a:r>
              <a:rPr lang="en-US" dirty="0" smtClean="0"/>
              <a:t>EEE 174 Robotic Arm</a:t>
            </a:r>
            <a:endParaRPr lang="en-US" dirty="0"/>
          </a:p>
        </p:txBody>
      </p:sp>
      <p:pic>
        <p:nvPicPr>
          <p:cNvPr id="10" name="Content Placeholder 9"/>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5087938" y="3212058"/>
            <a:ext cx="4186237" cy="2354758"/>
          </a:xfrm>
        </p:spPr>
      </p:pic>
    </p:spTree>
    <p:extLst>
      <p:ext uri="{BB962C8B-B14F-4D97-AF65-F5344CB8AC3E}">
        <p14:creationId xmlns:p14="http://schemas.microsoft.com/office/powerpoint/2010/main" val="359939934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Purpose, Design Goals, and Key Differences</a:t>
            </a:r>
            <a:endParaRPr lang="en-US" dirty="0"/>
          </a:p>
        </p:txBody>
      </p:sp>
      <p:sp>
        <p:nvSpPr>
          <p:cNvPr id="3" name="Content Placeholder 2"/>
          <p:cNvSpPr>
            <a:spLocks noGrp="1"/>
          </p:cNvSpPr>
          <p:nvPr>
            <p:ph idx="1"/>
          </p:nvPr>
        </p:nvSpPr>
        <p:spPr/>
        <p:txBody>
          <a:bodyPr>
            <a:normAutofit fontScale="85000" lnSpcReduction="20000"/>
          </a:bodyPr>
          <a:lstStyle/>
          <a:p>
            <a:pPr marL="0" indent="0">
              <a:buNone/>
            </a:pPr>
            <a:r>
              <a:rPr lang="en-US" dirty="0" smtClean="0"/>
              <a:t>Project Purpose:</a:t>
            </a:r>
          </a:p>
          <a:p>
            <a:r>
              <a:rPr lang="en-US" dirty="0" smtClean="0"/>
              <a:t>Build a palletizing robotic arm that can be used for precise, repetitive tasks, such as a pick and place machine.</a:t>
            </a:r>
          </a:p>
          <a:p>
            <a:pPr marL="0" indent="0">
              <a:buNone/>
            </a:pPr>
            <a:r>
              <a:rPr lang="en-US" dirty="0" smtClean="0"/>
              <a:t>Design Goals:</a:t>
            </a:r>
          </a:p>
          <a:p>
            <a:r>
              <a:rPr lang="en-US" dirty="0" smtClean="0"/>
              <a:t>Primary arm control using stepper motors.</a:t>
            </a:r>
          </a:p>
          <a:p>
            <a:r>
              <a:rPr lang="en-US" dirty="0" smtClean="0"/>
              <a:t>Claw control using servo motors.</a:t>
            </a:r>
          </a:p>
          <a:p>
            <a:r>
              <a:rPr lang="en-US" dirty="0" smtClean="0"/>
              <a:t>Joystick Input.</a:t>
            </a:r>
          </a:p>
          <a:p>
            <a:r>
              <a:rPr lang="en-US" dirty="0" smtClean="0"/>
              <a:t>Limit switches to restrain stepper movement.</a:t>
            </a:r>
          </a:p>
          <a:p>
            <a:pPr marL="0" indent="0">
              <a:buNone/>
            </a:pPr>
            <a:r>
              <a:rPr lang="en-US" dirty="0" smtClean="0"/>
              <a:t>Original Design:</a:t>
            </a:r>
            <a:endParaRPr lang="en-US" dirty="0"/>
          </a:p>
          <a:p>
            <a:r>
              <a:rPr lang="en-US" dirty="0" smtClean="0"/>
              <a:t>Primary arm control used servos</a:t>
            </a:r>
          </a:p>
          <a:p>
            <a:r>
              <a:rPr lang="en-US" dirty="0" smtClean="0"/>
              <a:t>No input included in design</a:t>
            </a:r>
          </a:p>
          <a:p>
            <a:r>
              <a:rPr lang="en-US" dirty="0" smtClean="0"/>
              <a:t>No claw control</a:t>
            </a:r>
          </a:p>
          <a:p>
            <a:r>
              <a:rPr lang="en-US" dirty="0" smtClean="0"/>
              <a:t>Limit switches not needed</a:t>
            </a:r>
          </a:p>
          <a:p>
            <a:endParaRPr lang="en-US" dirty="0" smtClean="0"/>
          </a:p>
          <a:p>
            <a:pPr marL="0" indent="0">
              <a:buNone/>
            </a:pPr>
            <a:endParaRPr lang="en-US" dirty="0" smtClean="0"/>
          </a:p>
          <a:p>
            <a:pPr marL="0" indent="0">
              <a:buNone/>
            </a:pPr>
            <a:endParaRPr lang="en-US" dirty="0"/>
          </a:p>
        </p:txBody>
      </p:sp>
    </p:spTree>
    <p:extLst>
      <p:ext uri="{BB962C8B-B14F-4D97-AF65-F5344CB8AC3E}">
        <p14:creationId xmlns:p14="http://schemas.microsoft.com/office/powerpoint/2010/main" val="124854585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677334" y="813052"/>
            <a:ext cx="8350953" cy="4697411"/>
          </a:xfrm>
          <a:prstGeom prst="rect">
            <a:avLst/>
          </a:prstGeom>
        </p:spPr>
      </p:pic>
      <p:sp>
        <p:nvSpPr>
          <p:cNvPr id="2" name="Title 1"/>
          <p:cNvSpPr>
            <a:spLocks noGrp="1"/>
          </p:cNvSpPr>
          <p:nvPr>
            <p:ph type="title"/>
          </p:nvPr>
        </p:nvSpPr>
        <p:spPr/>
        <p:txBody>
          <a:bodyPr/>
          <a:lstStyle/>
          <a:p>
            <a:r>
              <a:rPr lang="en-US" dirty="0" smtClean="0"/>
              <a:t>Additional Design Information</a:t>
            </a:r>
            <a:endParaRPr lang="en-US" dirty="0"/>
          </a:p>
        </p:txBody>
      </p:sp>
      <p:sp>
        <p:nvSpPr>
          <p:cNvPr id="3" name="Content Placeholder 2"/>
          <p:cNvSpPr>
            <a:spLocks noGrp="1"/>
          </p:cNvSpPr>
          <p:nvPr>
            <p:ph idx="1"/>
          </p:nvPr>
        </p:nvSpPr>
        <p:spPr/>
        <p:txBody>
          <a:bodyPr/>
          <a:lstStyle/>
          <a:p>
            <a:r>
              <a:rPr lang="en-US" dirty="0" smtClean="0"/>
              <a:t>Most robotic arm pieces were redesigned to accommodate stepper motors.</a:t>
            </a:r>
          </a:p>
          <a:p>
            <a:r>
              <a:rPr lang="en-US" dirty="0" smtClean="0"/>
              <a:t>All arm pieces were 3d printed.</a:t>
            </a:r>
          </a:p>
          <a:p>
            <a:r>
              <a:rPr lang="en-US" dirty="0" smtClean="0"/>
              <a:t>Gripper arm design is from “</a:t>
            </a:r>
            <a:r>
              <a:rPr lang="en-US" dirty="0" err="1" smtClean="0"/>
              <a:t>Robo</a:t>
            </a:r>
            <a:r>
              <a:rPr lang="en-US" dirty="0" smtClean="0"/>
              <a:t> Gripper Single Servo Design” on </a:t>
            </a:r>
            <a:r>
              <a:rPr lang="en-US" dirty="0" err="1" smtClean="0"/>
              <a:t>Thingiverse</a:t>
            </a:r>
            <a:r>
              <a:rPr lang="en-US" dirty="0" smtClean="0"/>
              <a:t>.</a:t>
            </a:r>
          </a:p>
          <a:p>
            <a:r>
              <a:rPr lang="en-US" dirty="0" smtClean="0"/>
              <a:t>New design includes a base to house the electronics with a cooling fan.</a:t>
            </a:r>
          </a:p>
          <a:p>
            <a:r>
              <a:rPr lang="en-US" dirty="0" smtClean="0"/>
              <a:t>The arm is controlled by an Arduino Mega and a RAMPS 1.4 shield.</a:t>
            </a:r>
          </a:p>
          <a:p>
            <a:pPr marL="0" indent="0">
              <a:buNone/>
            </a:pPr>
            <a:endParaRPr lang="en-US" dirty="0" smtClean="0"/>
          </a:p>
          <a:p>
            <a:endParaRPr lang="en-US" dirty="0" smtClean="0"/>
          </a:p>
          <a:p>
            <a:endParaRPr lang="en-US" dirty="0"/>
          </a:p>
        </p:txBody>
      </p:sp>
    </p:spTree>
    <p:extLst>
      <p:ext uri="{BB962C8B-B14F-4D97-AF65-F5344CB8AC3E}">
        <p14:creationId xmlns:p14="http://schemas.microsoft.com/office/powerpoint/2010/main" val="99602560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Arduino Mega 2560</a:t>
            </a:r>
            <a:endParaRPr lang="en-US"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6119" y="836762"/>
            <a:ext cx="4744529" cy="4744529"/>
          </a:xfrm>
        </p:spPr>
      </p:pic>
      <p:sp>
        <p:nvSpPr>
          <p:cNvPr id="6" name="Text Placeholder 5"/>
          <p:cNvSpPr>
            <a:spLocks noGrp="1"/>
          </p:cNvSpPr>
          <p:nvPr>
            <p:ph type="body" sz="half" idx="2"/>
          </p:nvPr>
        </p:nvSpPr>
        <p:spPr/>
        <p:txBody>
          <a:bodyPr/>
          <a:lstStyle/>
          <a:p>
            <a:pPr marL="285750" indent="-285750">
              <a:buFont typeface="Arial" panose="020B0604020202020204" pitchFamily="34" charset="0"/>
              <a:buChar char="•"/>
            </a:pPr>
            <a:r>
              <a:rPr lang="en-US" dirty="0" smtClean="0"/>
              <a:t>The Arduino Uno’s big brother</a:t>
            </a:r>
          </a:p>
          <a:p>
            <a:pPr marL="285750" indent="-285750">
              <a:buFont typeface="Arial" panose="020B0604020202020204" pitchFamily="34" charset="0"/>
              <a:buChar char="•"/>
            </a:pPr>
            <a:r>
              <a:rPr lang="en-US" dirty="0" smtClean="0"/>
              <a:t>54 digital I/0 Pins</a:t>
            </a:r>
          </a:p>
          <a:p>
            <a:pPr marL="285750" indent="-285750">
              <a:buFont typeface="Arial" panose="020B0604020202020204" pitchFamily="34" charset="0"/>
              <a:buChar char="•"/>
            </a:pPr>
            <a:r>
              <a:rPr lang="en-US" dirty="0" smtClean="0"/>
              <a:t>15 PWM Pins</a:t>
            </a:r>
          </a:p>
          <a:p>
            <a:pPr marL="285750" indent="-285750">
              <a:buFont typeface="Arial" panose="020B0604020202020204" pitchFamily="34" charset="0"/>
              <a:buChar char="•"/>
            </a:pPr>
            <a:r>
              <a:rPr lang="en-US" dirty="0" smtClean="0"/>
              <a:t>16 Analog Input Pins</a:t>
            </a:r>
            <a:endParaRPr lang="en-US" dirty="0"/>
          </a:p>
        </p:txBody>
      </p:sp>
    </p:spTree>
    <p:extLst>
      <p:ext uri="{BB962C8B-B14F-4D97-AF65-F5344CB8AC3E}">
        <p14:creationId xmlns:p14="http://schemas.microsoft.com/office/powerpoint/2010/main" val="176488167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RAMPS 1.4</a:t>
            </a:r>
            <a:br>
              <a:rPr lang="en-US" dirty="0" smtClean="0"/>
            </a:br>
            <a:r>
              <a:rPr lang="en-US" sz="1400" dirty="0" smtClean="0"/>
              <a:t>(Rep-Rap Arduino Mega </a:t>
            </a:r>
            <a:r>
              <a:rPr lang="en-US" sz="1400" dirty="0" err="1" smtClean="0"/>
              <a:t>Pololu</a:t>
            </a:r>
            <a:r>
              <a:rPr lang="en-US" sz="1400" dirty="0" smtClean="0"/>
              <a:t> Shield)</a:t>
            </a:r>
            <a:endParaRPr lang="en-US" sz="1400"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60913" y="1585714"/>
            <a:ext cx="4513262" cy="3384946"/>
          </a:xfrm>
        </p:spPr>
      </p:pic>
      <p:sp>
        <p:nvSpPr>
          <p:cNvPr id="4" name="Text Placeholder 3"/>
          <p:cNvSpPr>
            <a:spLocks noGrp="1"/>
          </p:cNvSpPr>
          <p:nvPr>
            <p:ph type="body" sz="half" idx="2"/>
          </p:nvPr>
        </p:nvSpPr>
        <p:spPr/>
        <p:txBody>
          <a:bodyPr/>
          <a:lstStyle/>
          <a:p>
            <a:pPr marL="285750" indent="-285750">
              <a:buFont typeface="Arial" panose="020B0604020202020204" pitchFamily="34" charset="0"/>
              <a:buChar char="•"/>
            </a:pPr>
            <a:r>
              <a:rPr lang="en-US" dirty="0" smtClean="0"/>
              <a:t>Shield meant for controlling a 3d Printer</a:t>
            </a:r>
          </a:p>
          <a:p>
            <a:pPr marL="285750" indent="-285750">
              <a:buFont typeface="Arial" panose="020B0604020202020204" pitchFamily="34" charset="0"/>
              <a:buChar char="•"/>
            </a:pPr>
            <a:r>
              <a:rPr lang="en-US" dirty="0" smtClean="0"/>
              <a:t>Attaches to the Mega 2560</a:t>
            </a:r>
          </a:p>
          <a:p>
            <a:pPr marL="285750" indent="-285750">
              <a:buFont typeface="Arial" panose="020B0604020202020204" pitchFamily="34" charset="0"/>
              <a:buChar char="•"/>
            </a:pPr>
            <a:r>
              <a:rPr lang="en-US" dirty="0" smtClean="0"/>
              <a:t>5 stepper motor outputs</a:t>
            </a:r>
          </a:p>
          <a:p>
            <a:pPr marL="285750" indent="-285750">
              <a:buFont typeface="Arial" panose="020B0604020202020204" pitchFamily="34" charset="0"/>
              <a:buChar char="•"/>
            </a:pPr>
            <a:r>
              <a:rPr lang="en-US" dirty="0" smtClean="0"/>
              <a:t>3 limit switch inputs</a:t>
            </a:r>
          </a:p>
          <a:p>
            <a:pPr marL="285750" indent="-285750">
              <a:buFont typeface="Arial" panose="020B0604020202020204" pitchFamily="34" charset="0"/>
              <a:buChar char="•"/>
            </a:pPr>
            <a:r>
              <a:rPr lang="en-US" dirty="0" smtClean="0"/>
              <a:t>4 servo outputs</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6640013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5734" y="1137656"/>
            <a:ext cx="3854528" cy="1278466"/>
          </a:xfrm>
        </p:spPr>
        <p:txBody>
          <a:bodyPr/>
          <a:lstStyle/>
          <a:p>
            <a:r>
              <a:rPr lang="en-US" dirty="0" smtClean="0">
                <a:hlinkClick r:id="rId2"/>
              </a:rPr>
              <a:t>Stepper Motors</a:t>
            </a:r>
            <a:endParaRPr lang="en-US" dirty="0">
              <a:hlinkClick r:id="rId2"/>
            </a:endParaRP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28661" y="0"/>
            <a:ext cx="4482872" cy="3362154"/>
          </a:xfrm>
        </p:spPr>
      </p:pic>
      <p:sp>
        <p:nvSpPr>
          <p:cNvPr id="4" name="Text Placeholder 3"/>
          <p:cNvSpPr>
            <a:spLocks noGrp="1"/>
          </p:cNvSpPr>
          <p:nvPr>
            <p:ph type="body" sz="half" idx="2"/>
          </p:nvPr>
        </p:nvSpPr>
        <p:spPr>
          <a:xfrm>
            <a:off x="677334" y="2801133"/>
            <a:ext cx="3854528" cy="2584449"/>
          </a:xfrm>
        </p:spPr>
        <p:txBody>
          <a:bodyPr>
            <a:normAutofit/>
          </a:bodyPr>
          <a:lstStyle/>
          <a:p>
            <a:pPr marL="285750" indent="-285750">
              <a:buFont typeface="Arial" panose="020B0604020202020204" pitchFamily="34" charset="0"/>
              <a:buChar char="•"/>
            </a:pPr>
            <a:r>
              <a:rPr lang="en-US" dirty="0" smtClean="0"/>
              <a:t>Highly Accurate</a:t>
            </a:r>
          </a:p>
          <a:p>
            <a:pPr marL="285750" indent="-285750">
              <a:buFont typeface="Arial" panose="020B0604020202020204" pitchFamily="34" charset="0"/>
              <a:buChar char="•"/>
            </a:pPr>
            <a:r>
              <a:rPr lang="en-US" dirty="0" smtClean="0"/>
              <a:t>Used in CNC mills, 3D Printers</a:t>
            </a:r>
          </a:p>
          <a:p>
            <a:pPr marL="285750" indent="-285750">
              <a:buFont typeface="Arial" panose="020B0604020202020204" pitchFamily="34" charset="0"/>
              <a:buChar char="•"/>
            </a:pPr>
            <a:r>
              <a:rPr lang="en-US" dirty="0" smtClean="0"/>
              <a:t>Can control rotation down to fractions of a degree</a:t>
            </a:r>
          </a:p>
          <a:p>
            <a:pPr marL="285750" indent="-285750">
              <a:buFont typeface="Arial" panose="020B0604020202020204" pitchFamily="34" charset="0"/>
              <a:buChar char="•"/>
            </a:pPr>
            <a:r>
              <a:rPr lang="en-US" dirty="0" smtClean="0"/>
              <a:t> Used to control the movement of the base and arms of the </a:t>
            </a:r>
            <a:r>
              <a:rPr lang="en-US" dirty="0" smtClean="0"/>
              <a:t>motor</a:t>
            </a:r>
          </a:p>
          <a:p>
            <a:pPr marL="285750" indent="-285750">
              <a:buFont typeface="Arial" panose="020B0604020202020204" pitchFamily="34" charset="0"/>
              <a:buChar char="•"/>
            </a:pPr>
            <a:r>
              <a:rPr lang="en-US" dirty="0" smtClean="0">
                <a:hlinkClick r:id="rId4"/>
              </a:rPr>
              <a:t>://youtu.be/8b6CCazTScI</a:t>
            </a:r>
            <a:endParaRPr lang="en-US" dirty="0"/>
          </a:p>
        </p:txBody>
      </p:sp>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58301" y="3362154"/>
            <a:ext cx="4023591" cy="2263270"/>
          </a:xfrm>
          <a:prstGeom prst="rect">
            <a:avLst/>
          </a:prstGeom>
        </p:spPr>
      </p:pic>
    </p:spTree>
    <p:extLst>
      <p:ext uri="{BB962C8B-B14F-4D97-AF65-F5344CB8AC3E}">
        <p14:creationId xmlns:p14="http://schemas.microsoft.com/office/powerpoint/2010/main" val="54086982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Servo Motors</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77294" y="86516"/>
            <a:ext cx="3355456" cy="2824175"/>
          </a:xfrm>
        </p:spPr>
      </p:pic>
      <p:sp>
        <p:nvSpPr>
          <p:cNvPr id="4" name="Text Placeholder 3"/>
          <p:cNvSpPr>
            <a:spLocks noGrp="1"/>
          </p:cNvSpPr>
          <p:nvPr>
            <p:ph type="body" sz="half" idx="2"/>
          </p:nvPr>
        </p:nvSpPr>
        <p:spPr/>
        <p:txBody>
          <a:bodyPr>
            <a:normAutofit fontScale="92500" lnSpcReduction="20000"/>
          </a:bodyPr>
          <a:lstStyle/>
          <a:p>
            <a:pPr marL="285750" indent="-285750">
              <a:buFont typeface="Arial" panose="020B0604020202020204" pitchFamily="34" charset="0"/>
              <a:buChar char="•"/>
            </a:pPr>
            <a:r>
              <a:rPr lang="en-US" dirty="0" smtClean="0"/>
              <a:t>Very Accurate</a:t>
            </a:r>
          </a:p>
          <a:p>
            <a:pPr marL="285750" indent="-285750">
              <a:buFont typeface="Arial" panose="020B0604020202020204" pitchFamily="34" charset="0"/>
              <a:buChar char="•"/>
            </a:pPr>
            <a:r>
              <a:rPr lang="en-US" dirty="0" smtClean="0"/>
              <a:t>Able to set position easily</a:t>
            </a:r>
          </a:p>
          <a:p>
            <a:pPr marL="285750" indent="-285750">
              <a:buFont typeface="Arial" panose="020B0604020202020204" pitchFamily="34" charset="0"/>
              <a:buChar char="•"/>
            </a:pPr>
            <a:r>
              <a:rPr lang="en-US" dirty="0" smtClean="0"/>
              <a:t>Small size</a:t>
            </a:r>
          </a:p>
          <a:p>
            <a:pPr marL="285750" indent="-285750">
              <a:buFont typeface="Arial" panose="020B0604020202020204" pitchFamily="34" charset="0"/>
              <a:buChar char="•"/>
            </a:pPr>
            <a:r>
              <a:rPr lang="en-US" dirty="0" smtClean="0"/>
              <a:t>Strong torque for size</a:t>
            </a:r>
          </a:p>
          <a:p>
            <a:pPr marL="285750" indent="-285750">
              <a:buFont typeface="Arial" panose="020B0604020202020204" pitchFamily="34" charset="0"/>
              <a:buChar char="•"/>
            </a:pPr>
            <a:r>
              <a:rPr lang="en-US" dirty="0" smtClean="0"/>
              <a:t>Used for  controlling the gripper arm claws and </a:t>
            </a:r>
            <a:r>
              <a:rPr lang="en-US" dirty="0" smtClean="0"/>
              <a:t>rotation</a:t>
            </a:r>
          </a:p>
          <a:p>
            <a:pPr marL="285750" indent="-285750">
              <a:buFont typeface="Arial" panose="020B0604020202020204" pitchFamily="34" charset="0"/>
              <a:buChar char="•"/>
            </a:pPr>
            <a:r>
              <a:rPr lang="en-US" dirty="0">
                <a:hlinkClick r:id="rId3"/>
              </a:rPr>
              <a:t>https://youtu.be/8nDcadwgRqU?list=PLzwubyoFKp4J31KDuHVLUZdWulLZTxTjZ</a:t>
            </a:r>
            <a:endParaRPr lang="en-US" dirty="0" smtClean="0"/>
          </a:p>
          <a:p>
            <a:pPr marL="285750" indent="-285750">
              <a:buFont typeface="Arial" panose="020B0604020202020204" pitchFamily="34" charset="0"/>
              <a:buChar char="•"/>
            </a:pPr>
            <a:r>
              <a:rPr lang="en-US" dirty="0">
                <a:hlinkClick r:id="rId4"/>
              </a:rPr>
              <a:t>https://youtu.be/UkxBGEqDnno?list=PLzwubyoFKp4J31KDuHVLUZdWulLZTxTjZ</a:t>
            </a:r>
            <a:endParaRPr lang="en-US" dirty="0"/>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endParaRPr lang="en-US" dirty="0"/>
          </a:p>
        </p:txBody>
      </p:sp>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9676" y="2910691"/>
            <a:ext cx="4949789" cy="2784256"/>
          </a:xfrm>
          <a:prstGeom prst="rect">
            <a:avLst/>
          </a:prstGeom>
        </p:spPr>
      </p:pic>
    </p:spTree>
    <p:extLst>
      <p:ext uri="{BB962C8B-B14F-4D97-AF65-F5344CB8AC3E}">
        <p14:creationId xmlns:p14="http://schemas.microsoft.com/office/powerpoint/2010/main" val="413913439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Joysticks</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23926" y="139941"/>
            <a:ext cx="3260139" cy="2717325"/>
          </a:xfrm>
        </p:spPr>
      </p:pic>
      <p:sp>
        <p:nvSpPr>
          <p:cNvPr id="4" name="Text Placeholder 3"/>
          <p:cNvSpPr>
            <a:spLocks noGrp="1"/>
          </p:cNvSpPr>
          <p:nvPr>
            <p:ph type="body" sz="half" idx="2"/>
          </p:nvPr>
        </p:nvSpPr>
        <p:spPr/>
        <p:txBody>
          <a:bodyPr>
            <a:normAutofit fontScale="92500" lnSpcReduction="20000"/>
          </a:bodyPr>
          <a:lstStyle/>
          <a:p>
            <a:pPr marL="285750" indent="-285750">
              <a:buFont typeface="Arial" panose="020B0604020202020204" pitchFamily="34" charset="0"/>
              <a:buChar char="•"/>
            </a:pPr>
            <a:r>
              <a:rPr lang="en-US" dirty="0" smtClean="0"/>
              <a:t>Arduino compatible joysticks</a:t>
            </a:r>
          </a:p>
          <a:p>
            <a:pPr marL="285750" indent="-285750">
              <a:buFont typeface="Arial" panose="020B0604020202020204" pitchFamily="34" charset="0"/>
              <a:buChar char="•"/>
            </a:pPr>
            <a:r>
              <a:rPr lang="en-US" dirty="0" smtClean="0"/>
              <a:t>Analog input of joystick X/Y Position</a:t>
            </a:r>
          </a:p>
          <a:p>
            <a:pPr marL="285750" indent="-285750">
              <a:buFont typeface="Arial" panose="020B0604020202020204" pitchFamily="34" charset="0"/>
              <a:buChar char="•"/>
            </a:pPr>
            <a:r>
              <a:rPr lang="en-US" dirty="0" smtClean="0"/>
              <a:t>1024 Levels, 512 is center</a:t>
            </a:r>
          </a:p>
          <a:p>
            <a:pPr marL="285750" indent="-285750">
              <a:buFont typeface="Arial" panose="020B0604020202020204" pitchFamily="34" charset="0"/>
              <a:buChar char="•"/>
            </a:pPr>
            <a:r>
              <a:rPr lang="en-US" dirty="0" smtClean="0"/>
              <a:t>Pushing down activates button</a:t>
            </a:r>
          </a:p>
          <a:p>
            <a:pPr marL="285750" indent="-285750">
              <a:buFont typeface="Arial" panose="020B0604020202020204" pitchFamily="34" charset="0"/>
              <a:buChar char="•"/>
            </a:pPr>
            <a:r>
              <a:rPr lang="en-US" dirty="0" smtClean="0"/>
              <a:t>Used as input for servo motors and stepper </a:t>
            </a:r>
            <a:r>
              <a:rPr lang="en-US" dirty="0" smtClean="0"/>
              <a:t>motors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hlinkClick r:id="rId3"/>
              </a:rPr>
              <a:t>https://</a:t>
            </a:r>
            <a:r>
              <a:rPr lang="en-US" dirty="0" smtClean="0">
                <a:hlinkClick r:id="rId3"/>
              </a:rPr>
              <a:t>youtu.be/Cf-M-aqBrDs?list=PLzwubyoFKp4J31KDuHVLUZdWulLZTxTjZ</a:t>
            </a:r>
            <a:endParaRPr lang="en-US" dirty="0" smtClean="0"/>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63019" y="2777069"/>
            <a:ext cx="3781955" cy="2127350"/>
          </a:xfrm>
          <a:prstGeom prst="rect">
            <a:avLst/>
          </a:prstGeom>
        </p:spPr>
      </p:pic>
    </p:spTree>
    <p:extLst>
      <p:ext uri="{BB962C8B-B14F-4D97-AF65-F5344CB8AC3E}">
        <p14:creationId xmlns:p14="http://schemas.microsoft.com/office/powerpoint/2010/main" val="3434494845"/>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413</TotalTime>
  <Words>595</Words>
  <Application>Microsoft Office PowerPoint</Application>
  <PresentationFormat>Widescreen</PresentationFormat>
  <Paragraphs>82</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Trebuchet MS</vt:lpstr>
      <vt:lpstr>Wingdings 3</vt:lpstr>
      <vt:lpstr>Facet</vt:lpstr>
      <vt:lpstr>Robotic Arm</vt:lpstr>
      <vt:lpstr>Our robotic arm has been derived from the Lite-Arm i2 design from Thingiverse.com</vt:lpstr>
      <vt:lpstr>Project Purpose, Design Goals, and Key Differences</vt:lpstr>
      <vt:lpstr>Additional Design Information</vt:lpstr>
      <vt:lpstr>Arduino Mega 2560</vt:lpstr>
      <vt:lpstr>RAMPS 1.4 (Rep-Rap Arduino Mega Pololu Shield)</vt:lpstr>
      <vt:lpstr>Stepper Motors</vt:lpstr>
      <vt:lpstr>Servo Motors</vt:lpstr>
      <vt:lpstr>Joysticks</vt:lpstr>
      <vt:lpstr>Limit Switches</vt:lpstr>
      <vt:lpstr>Programming the Arm</vt:lpstr>
      <vt:lpstr>Problems we overcame</vt:lpstr>
      <vt:lpstr>Problems that we did not overcome</vt:lpstr>
      <vt:lpstr>Videos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Robotic Arm</dc:title>
  <dc:creator>Thomas Bock</dc:creator>
  <cp:lastModifiedBy>Chiley, Vyacheslav Sergeyevich</cp:lastModifiedBy>
  <cp:revision>27</cp:revision>
  <dcterms:created xsi:type="dcterms:W3CDTF">2015-12-10T01:21:10Z</dcterms:created>
  <dcterms:modified xsi:type="dcterms:W3CDTF">2015-12-10T18:18:07Z</dcterms:modified>
</cp:coreProperties>
</file>

<file path=docProps/thumbnail.jpeg>
</file>